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antason UltraExpanded" panose="020B0604020202020204" charset="-34"/>
      <p:regular r:id="rId14"/>
    </p:embeddedFont>
    <p:embeddedFont>
      <p:font typeface="Anantason UltraExpanded Bold" panose="020B0604020202020204" charset="-34"/>
      <p:regular r:id="rId15"/>
    </p:embeddedFont>
    <p:embeddedFont>
      <p:font typeface="Anantason UltraExpanded Bold Italics" panose="020B0604020202020204" charset="-34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FB Hafif" panose="020B0604020202020204" charset="-79"/>
      <p:regular r:id="rId21"/>
    </p:embeddedFont>
    <p:embeddedFont>
      <p:font typeface="Leelawadee UI" panose="020B0502040204020203" pitchFamily="34" charset="-34"/>
      <p:regular r:id="rId22"/>
      <p:bold r:id="rId23"/>
    </p:embeddedFont>
    <p:embeddedFont>
      <p:font typeface="Pattanakarn Bold" panose="020B0604020202020204" charset="-34"/>
      <p:regular r:id="rId24"/>
    </p:embeddedFont>
    <p:embeddedFont>
      <p:font typeface="Questrial" pitchFamily="2" charset="0"/>
      <p:regular r:id="rId25"/>
    </p:embeddedFont>
    <p:embeddedFont>
      <p:font typeface="Ubuntu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59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jpeg"/><Relationship Id="rId5" Type="http://schemas.openxmlformats.org/officeDocument/2006/relationships/image" Target="../media/image8.png"/><Relationship Id="rId10" Type="http://schemas.openxmlformats.org/officeDocument/2006/relationships/image" Target="../media/image2.svg"/><Relationship Id="rId4" Type="http://schemas.openxmlformats.org/officeDocument/2006/relationships/image" Target="../media/image14.sv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sv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svg"/><Relationship Id="rId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svg"/><Relationship Id="rId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svg"/><Relationship Id="rId7" Type="http://schemas.openxmlformats.org/officeDocument/2006/relationships/image" Target="../media/image19.sv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svg"/><Relationship Id="rId5" Type="http://schemas.openxmlformats.org/officeDocument/2006/relationships/image" Target="../media/image9.sv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12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11.sv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7.jpeg"/><Relationship Id="rId5" Type="http://schemas.openxmlformats.org/officeDocument/2006/relationships/image" Target="../media/image8.png"/><Relationship Id="rId10" Type="http://schemas.openxmlformats.org/officeDocument/2006/relationships/image" Target="../media/image2.svg"/><Relationship Id="rId4" Type="http://schemas.openxmlformats.org/officeDocument/2006/relationships/image" Target="../media/image14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7.svg"/><Relationship Id="rId3" Type="http://schemas.openxmlformats.org/officeDocument/2006/relationships/image" Target="../media/image14.sv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0.jpe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29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8449" y="566804"/>
            <a:ext cx="5204817" cy="4012441"/>
          </a:xfrm>
          <a:custGeom>
            <a:avLst/>
            <a:gdLst/>
            <a:ahLst/>
            <a:cxnLst/>
            <a:rect l="l" t="t" r="r" b="b"/>
            <a:pathLst>
              <a:path w="5204817" h="4012441">
                <a:moveTo>
                  <a:pt x="0" y="0"/>
                </a:moveTo>
                <a:lnTo>
                  <a:pt x="5204818" y="0"/>
                </a:lnTo>
                <a:lnTo>
                  <a:pt x="5204818" y="4012441"/>
                </a:lnTo>
                <a:lnTo>
                  <a:pt x="0" y="4012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71230" y="368462"/>
            <a:ext cx="8381540" cy="8730771"/>
            <a:chOff x="0" y="0"/>
            <a:chExt cx="6096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4"/>
              <a:stretch>
                <a:fillRect l="-6154" r="-615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59034" y="2394894"/>
            <a:ext cx="16036695" cy="3877965"/>
          </a:xfrm>
          <a:custGeom>
            <a:avLst/>
            <a:gdLst/>
            <a:ahLst/>
            <a:cxnLst/>
            <a:rect l="l" t="t" r="r" b="b"/>
            <a:pathLst>
              <a:path w="16036695" h="3877965">
                <a:moveTo>
                  <a:pt x="0" y="0"/>
                </a:moveTo>
                <a:lnTo>
                  <a:pt x="16036695" y="0"/>
                </a:lnTo>
                <a:lnTo>
                  <a:pt x="16036695" y="3877964"/>
                </a:lnTo>
                <a:lnTo>
                  <a:pt x="0" y="3877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7268" y="5742968"/>
            <a:ext cx="1127366" cy="1486934"/>
          </a:xfrm>
          <a:custGeom>
            <a:avLst/>
            <a:gdLst/>
            <a:ahLst/>
            <a:cxnLst/>
            <a:rect l="l" t="t" r="r" b="b"/>
            <a:pathLst>
              <a:path w="1127366" h="1486934">
                <a:moveTo>
                  <a:pt x="0" y="0"/>
                </a:moveTo>
                <a:lnTo>
                  <a:pt x="1127366" y="0"/>
                </a:lnTo>
                <a:lnTo>
                  <a:pt x="1127366" y="1486934"/>
                </a:lnTo>
                <a:lnTo>
                  <a:pt x="0" y="1486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95063" y="6736192"/>
            <a:ext cx="9697875" cy="987420"/>
          </a:xfrm>
          <a:custGeom>
            <a:avLst/>
            <a:gdLst/>
            <a:ahLst/>
            <a:cxnLst/>
            <a:rect l="l" t="t" r="r" b="b"/>
            <a:pathLst>
              <a:path w="9697875" h="987420">
                <a:moveTo>
                  <a:pt x="0" y="0"/>
                </a:moveTo>
                <a:lnTo>
                  <a:pt x="9697874" y="0"/>
                </a:lnTo>
                <a:lnTo>
                  <a:pt x="9697874" y="987420"/>
                </a:lnTo>
                <a:lnTo>
                  <a:pt x="0" y="987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64544" y="3772100"/>
            <a:ext cx="14295839" cy="145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29"/>
              </a:lnSpc>
            </a:pPr>
            <a:r>
              <a:rPr lang="en-US" sz="11810" b="1" spc="-354">
                <a:solidFill>
                  <a:srgbClr val="FFFFFF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DHCP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9509" y="6922687"/>
            <a:ext cx="7551035" cy="55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sz="316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Основи, архитектура и безбедност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221421" y="6978110"/>
            <a:ext cx="4160910" cy="7246528"/>
          </a:xfrm>
          <a:custGeom>
            <a:avLst/>
            <a:gdLst/>
            <a:ahLst/>
            <a:cxnLst/>
            <a:rect l="l" t="t" r="r" b="b"/>
            <a:pathLst>
              <a:path w="4160910" h="7246528">
                <a:moveTo>
                  <a:pt x="0" y="0"/>
                </a:moveTo>
                <a:lnTo>
                  <a:pt x="4160909" y="0"/>
                </a:lnTo>
                <a:lnTo>
                  <a:pt x="4160909" y="7246528"/>
                </a:lnTo>
                <a:lnTo>
                  <a:pt x="0" y="7246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492" y="7154190"/>
            <a:ext cx="18362984" cy="4140018"/>
          </a:xfrm>
          <a:custGeom>
            <a:avLst/>
            <a:gdLst/>
            <a:ahLst/>
            <a:cxnLst/>
            <a:rect l="l" t="t" r="r" b="b"/>
            <a:pathLst>
              <a:path w="18362984" h="4140018">
                <a:moveTo>
                  <a:pt x="0" y="0"/>
                </a:moveTo>
                <a:lnTo>
                  <a:pt x="18362984" y="0"/>
                </a:lnTo>
                <a:lnTo>
                  <a:pt x="18362984" y="4140018"/>
                </a:lnTo>
                <a:lnTo>
                  <a:pt x="0" y="414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33405" y="-6075482"/>
            <a:ext cx="15924210" cy="13064487"/>
          </a:xfrm>
          <a:custGeom>
            <a:avLst/>
            <a:gdLst/>
            <a:ahLst/>
            <a:cxnLst/>
            <a:rect l="l" t="t" r="r" b="b"/>
            <a:pathLst>
              <a:path w="15924210" h="13064487">
                <a:moveTo>
                  <a:pt x="0" y="0"/>
                </a:moveTo>
                <a:lnTo>
                  <a:pt x="15924210" y="0"/>
                </a:lnTo>
                <a:lnTo>
                  <a:pt x="15924210" y="13064487"/>
                </a:lnTo>
                <a:lnTo>
                  <a:pt x="0" y="13064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5056" y="3965174"/>
            <a:ext cx="3494836" cy="998401"/>
            <a:chOff x="0" y="0"/>
            <a:chExt cx="920451" cy="2629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09407" y="3965174"/>
            <a:ext cx="3494836" cy="998401"/>
            <a:chOff x="0" y="0"/>
            <a:chExt cx="920451" cy="262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83757" y="3965174"/>
            <a:ext cx="3494836" cy="998401"/>
            <a:chOff x="0" y="0"/>
            <a:chExt cx="920451" cy="2629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58108" y="3965174"/>
            <a:ext cx="3494836" cy="998401"/>
            <a:chOff x="0" y="0"/>
            <a:chExt cx="920451" cy="262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83757" y="5116097"/>
            <a:ext cx="3494836" cy="2952658"/>
            <a:chOff x="0" y="0"/>
            <a:chExt cx="920451" cy="7776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8108" y="5116097"/>
            <a:ext cx="3494836" cy="2952658"/>
            <a:chOff x="0" y="0"/>
            <a:chExt cx="920451" cy="7776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-835939" y="1028700"/>
            <a:ext cx="2580329" cy="258032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543610" y="6832122"/>
            <a:ext cx="2580329" cy="258032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623635" y="3015771"/>
            <a:ext cx="810130" cy="81013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5400000">
            <a:off x="16854235" y="6427057"/>
            <a:ext cx="810130" cy="81013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5400000">
            <a:off x="1262133" y="8448170"/>
            <a:ext cx="576698" cy="57669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5400000">
            <a:off x="16682602" y="1028700"/>
            <a:ext cx="576698" cy="57669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649865" y="714844"/>
            <a:ext cx="1555145" cy="627713"/>
          </a:xfrm>
          <a:custGeom>
            <a:avLst/>
            <a:gdLst/>
            <a:ahLst/>
            <a:cxnLst/>
            <a:rect l="l" t="t" r="r" b="b"/>
            <a:pathLst>
              <a:path w="1555145" h="627713">
                <a:moveTo>
                  <a:pt x="0" y="0"/>
                </a:moveTo>
                <a:lnTo>
                  <a:pt x="1555144" y="0"/>
                </a:lnTo>
                <a:lnTo>
                  <a:pt x="1555144" y="627712"/>
                </a:lnTo>
                <a:lnTo>
                  <a:pt x="0" y="62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269036" y="2332545"/>
            <a:ext cx="1174992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5000" b="1" i="1" spc="-250">
                <a:solidFill>
                  <a:srgbClr val="FFFFFF"/>
                </a:solidFill>
                <a:latin typeface="Anantason UltraExpanded Bold Italics"/>
                <a:ea typeface="Anantason UltraExpanded Bold Italics"/>
                <a:cs typeface="Anantason UltraExpanded Bold Italics"/>
                <a:sym typeface="Anantason UltraExpanded Bold Italics"/>
              </a:rPr>
              <a:t>ТЕХНИКИ ЗА ЗАШТИТА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92894" y="3977647"/>
            <a:ext cx="2979160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NETWORK ACCESS CONTROL </a:t>
            </a:r>
          </a:p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(IEEE 802.1X)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67245" y="4134809"/>
            <a:ext cx="29791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DHCP ШПИОНИРАЊЕ (SNOOPING)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41595" y="4134809"/>
            <a:ext cx="29791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DYNAMIC ARP INSPECTION – DAI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615946" y="4291972"/>
            <a:ext cx="29791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ЗАШТИТА НА IP ИЗВОРИ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584040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HOME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076088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ABOUT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572506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MORE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435056" y="5229543"/>
            <a:ext cx="3494836" cy="2952658"/>
            <a:chOff x="0" y="0"/>
            <a:chExt cx="920451" cy="77765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5412671" y="5229543"/>
            <a:ext cx="3494836" cy="2952658"/>
            <a:chOff x="0" y="0"/>
            <a:chExt cx="920451" cy="77765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692894" y="5343797"/>
            <a:ext cx="277786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IEEE 802.1X овозможува само автентицирани корисници и уреди да добијат пристап до мрежата и DHCP услуги.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758485" y="5343797"/>
            <a:ext cx="279667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DHCP Snooping спречува лажни DHCP сервери преку контрола и филтрирање на DHCP пораки на ниво на прекинувач.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851436" y="5343797"/>
            <a:ext cx="2769320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DAI ја спречува ARP измамата со проверка на ARP пакетите според доверливи DHCP записи.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707268" y="5230351"/>
            <a:ext cx="2921377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Заштитата на IP извори спречува IP spoofing преку дозволување сообраќај само од валидни и доделени IP адреси.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AD48F70-445F-DC70-4280-BA2D04D6FEFA}"/>
              </a:ext>
            </a:extLst>
          </p:cNvPr>
          <p:cNvSpPr/>
          <p:nvPr/>
        </p:nvSpPr>
        <p:spPr>
          <a:xfrm>
            <a:off x="11681073" y="1237476"/>
            <a:ext cx="576698" cy="627713"/>
          </a:xfrm>
          <a:custGeom>
            <a:avLst/>
            <a:gdLst/>
            <a:ahLst/>
            <a:cxnLst/>
            <a:rect l="l" t="t" r="r" b="b"/>
            <a:pathLst>
              <a:path w="1127366" h="1486934">
                <a:moveTo>
                  <a:pt x="0" y="0"/>
                </a:moveTo>
                <a:lnTo>
                  <a:pt x="1127366" y="0"/>
                </a:lnTo>
                <a:lnTo>
                  <a:pt x="1127366" y="1486934"/>
                </a:lnTo>
                <a:lnTo>
                  <a:pt x="0" y="1486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492" y="7154190"/>
            <a:ext cx="18362984" cy="4140018"/>
          </a:xfrm>
          <a:custGeom>
            <a:avLst/>
            <a:gdLst/>
            <a:ahLst/>
            <a:cxnLst/>
            <a:rect l="l" t="t" r="r" b="b"/>
            <a:pathLst>
              <a:path w="18362984" h="4140018">
                <a:moveTo>
                  <a:pt x="0" y="0"/>
                </a:moveTo>
                <a:lnTo>
                  <a:pt x="18362984" y="0"/>
                </a:lnTo>
                <a:lnTo>
                  <a:pt x="18362984" y="4140018"/>
                </a:lnTo>
                <a:lnTo>
                  <a:pt x="0" y="414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30673" y="3420836"/>
            <a:ext cx="15924210" cy="12671104"/>
          </a:xfrm>
          <a:custGeom>
            <a:avLst/>
            <a:gdLst/>
            <a:ahLst/>
            <a:cxnLst/>
            <a:rect l="l" t="t" r="r" b="b"/>
            <a:pathLst>
              <a:path w="15924210" h="12671104">
                <a:moveTo>
                  <a:pt x="0" y="0"/>
                </a:moveTo>
                <a:lnTo>
                  <a:pt x="15924209" y="0"/>
                </a:lnTo>
                <a:lnTo>
                  <a:pt x="15924209" y="12671104"/>
                </a:lnTo>
                <a:lnTo>
                  <a:pt x="0" y="1267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0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5056" y="5116097"/>
            <a:ext cx="3494836" cy="2952658"/>
            <a:chOff x="0" y="0"/>
            <a:chExt cx="920451" cy="7776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69036" y="2332545"/>
            <a:ext cx="1174992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5000" b="1" i="1" spc="-250">
                <a:solidFill>
                  <a:srgbClr val="FFFFFF"/>
                </a:solidFill>
                <a:latin typeface="Anantason UltraExpanded Bold Italics"/>
                <a:ea typeface="Anantason UltraExpanded Bold Italics"/>
                <a:cs typeface="Anantason UltraExpanded Bold Italics"/>
                <a:sym typeface="Anantason UltraExpanded Bold Italics"/>
              </a:rPr>
              <a:t>ТЕХНИКИ ЗА ЗАШТИТА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35056" y="3965174"/>
            <a:ext cx="3494836" cy="998401"/>
            <a:chOff x="0" y="0"/>
            <a:chExt cx="920451" cy="2629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92894" y="4291972"/>
            <a:ext cx="29791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БЕЗБЕДНОСТ НА ПОРТА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953" y="5331230"/>
            <a:ext cx="282904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Port Security го ограничува бројот и типот на уреди што можат да се поврзат на одреден мрежен порт.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409407" y="3965174"/>
            <a:ext cx="3494836" cy="998401"/>
            <a:chOff x="0" y="0"/>
            <a:chExt cx="920451" cy="2629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67245" y="4291972"/>
            <a:ext cx="29791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VLAN СЕГМЕНТАЦИЈА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383757" y="3965174"/>
            <a:ext cx="3494836" cy="998401"/>
            <a:chOff x="0" y="0"/>
            <a:chExt cx="920451" cy="2629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641595" y="4291972"/>
            <a:ext cx="29791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DHCP LEASE TIME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358108" y="3965174"/>
            <a:ext cx="3494836" cy="998401"/>
            <a:chOff x="0" y="0"/>
            <a:chExt cx="920451" cy="2629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0451" cy="262953"/>
            </a:xfrm>
            <a:custGeom>
              <a:avLst/>
              <a:gdLst/>
              <a:ahLst/>
              <a:cxnLst/>
              <a:rect l="l" t="t" r="r" b="b"/>
              <a:pathLst>
                <a:path w="920451" h="262953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225294"/>
                  </a:lnTo>
                  <a:cubicBezTo>
                    <a:pt x="920451" y="235282"/>
                    <a:pt x="916483" y="244861"/>
                    <a:pt x="909420" y="251923"/>
                  </a:cubicBezTo>
                  <a:cubicBezTo>
                    <a:pt x="902358" y="258986"/>
                    <a:pt x="892779" y="262953"/>
                    <a:pt x="882791" y="262953"/>
                  </a:cubicBezTo>
                  <a:lnTo>
                    <a:pt x="37659" y="262953"/>
                  </a:lnTo>
                  <a:cubicBezTo>
                    <a:pt x="16861" y="262953"/>
                    <a:pt x="0" y="246093"/>
                    <a:pt x="0" y="225294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61000"/>
                  </a:srgbClr>
                </a:gs>
                <a:gs pos="50000">
                  <a:srgbClr val="8C52FF">
                    <a:alpha val="61000"/>
                  </a:srgbClr>
                </a:gs>
                <a:gs pos="100000">
                  <a:srgbClr val="000000">
                    <a:alpha val="61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20451" cy="30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612018" y="4134809"/>
            <a:ext cx="297916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FIREWALL И IDS/IPS МОНИТОРИНГ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409407" y="5116097"/>
            <a:ext cx="3494836" cy="2952658"/>
            <a:chOff x="0" y="0"/>
            <a:chExt cx="920451" cy="7776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42303" y="5331230"/>
            <a:ext cx="2829043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VLAN сегментацијата ја зголемува безбедноста со логичко раздвојување на мрежата и ограничување на DHCP нападите.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383757" y="5116097"/>
            <a:ext cx="3494836" cy="2952658"/>
            <a:chOff x="0" y="0"/>
            <a:chExt cx="920451" cy="7776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716654" y="5331230"/>
            <a:ext cx="2904101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Соодветно конфигуриран DHCP lease time ја намалува можноста за злоупотреба и подобро управува со IP ресурсите.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358108" y="5116097"/>
            <a:ext cx="3494836" cy="2952658"/>
            <a:chOff x="0" y="0"/>
            <a:chExt cx="920451" cy="7776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20451" cy="777655"/>
            </a:xfrm>
            <a:custGeom>
              <a:avLst/>
              <a:gdLst/>
              <a:ahLst/>
              <a:cxnLst/>
              <a:rect l="l" t="t" r="r" b="b"/>
              <a:pathLst>
                <a:path w="920451" h="777655">
                  <a:moveTo>
                    <a:pt x="37659" y="0"/>
                  </a:moveTo>
                  <a:lnTo>
                    <a:pt x="882791" y="0"/>
                  </a:lnTo>
                  <a:cubicBezTo>
                    <a:pt x="903590" y="0"/>
                    <a:pt x="920451" y="16861"/>
                    <a:pt x="920451" y="37659"/>
                  </a:cubicBezTo>
                  <a:lnTo>
                    <a:pt x="920451" y="739995"/>
                  </a:lnTo>
                  <a:cubicBezTo>
                    <a:pt x="920451" y="749983"/>
                    <a:pt x="916483" y="759562"/>
                    <a:pt x="909420" y="766625"/>
                  </a:cubicBezTo>
                  <a:cubicBezTo>
                    <a:pt x="902358" y="773687"/>
                    <a:pt x="892779" y="777655"/>
                    <a:pt x="882791" y="777655"/>
                  </a:cubicBezTo>
                  <a:lnTo>
                    <a:pt x="37659" y="777655"/>
                  </a:lnTo>
                  <a:cubicBezTo>
                    <a:pt x="16861" y="777655"/>
                    <a:pt x="0" y="760794"/>
                    <a:pt x="0" y="739995"/>
                  </a:cubicBezTo>
                  <a:lnTo>
                    <a:pt x="0" y="37659"/>
                  </a:lnTo>
                  <a:cubicBezTo>
                    <a:pt x="0" y="16861"/>
                    <a:pt x="16861" y="0"/>
                    <a:pt x="37659" y="0"/>
                  </a:cubicBezTo>
                  <a:close/>
                </a:path>
              </a:pathLst>
            </a:custGeom>
            <a:solidFill>
              <a:srgbClr val="0F0E0E">
                <a:alpha val="60784"/>
              </a:srgbClr>
            </a:solidFill>
            <a:ln w="28575" cap="sq">
              <a:gradFill>
                <a:gsLst>
                  <a:gs pos="0">
                    <a:srgbClr val="FF5757">
                      <a:alpha val="61000"/>
                    </a:srgbClr>
                  </a:gs>
                  <a:gs pos="50000">
                    <a:srgbClr val="8C52FF">
                      <a:alpha val="61000"/>
                    </a:srgbClr>
                  </a:gs>
                  <a:gs pos="100000">
                    <a:srgbClr val="000000">
                      <a:alpha val="61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920451" cy="81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818711" y="5311679"/>
            <a:ext cx="2724899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Firewall и IDS/IPS системите овозможуваат детекција и блокирање на сомнителен DHCP и мрежен сообраќај во реално време.</a:t>
            </a:r>
          </a:p>
        </p:txBody>
      </p:sp>
      <p:grpSp>
        <p:nvGrpSpPr>
          <p:cNvPr id="37" name="Group 37"/>
          <p:cNvGrpSpPr/>
          <p:nvPr/>
        </p:nvGrpSpPr>
        <p:grpSpPr>
          <a:xfrm rot="-5400000">
            <a:off x="-835939" y="1028700"/>
            <a:ext cx="2580329" cy="258032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5400000">
            <a:off x="16543610" y="6832122"/>
            <a:ext cx="2580329" cy="258032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5400000">
            <a:off x="623635" y="3015771"/>
            <a:ext cx="810130" cy="81013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5400000">
            <a:off x="16854235" y="6427057"/>
            <a:ext cx="810130" cy="810130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5400000">
            <a:off x="1262133" y="8448170"/>
            <a:ext cx="576698" cy="576698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5400000">
            <a:off x="16682602" y="1028700"/>
            <a:ext cx="576698" cy="576698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1C84">
                    <a:alpha val="100000"/>
                  </a:srgbClr>
                </a:gs>
                <a:gs pos="100000">
                  <a:srgbClr val="701C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10649865" y="714844"/>
            <a:ext cx="1555145" cy="627713"/>
          </a:xfrm>
          <a:custGeom>
            <a:avLst/>
            <a:gdLst/>
            <a:ahLst/>
            <a:cxnLst/>
            <a:rect l="l" t="t" r="r" b="b"/>
            <a:pathLst>
              <a:path w="1555145" h="627713">
                <a:moveTo>
                  <a:pt x="0" y="0"/>
                </a:moveTo>
                <a:lnTo>
                  <a:pt x="1555144" y="0"/>
                </a:lnTo>
                <a:lnTo>
                  <a:pt x="1555144" y="627712"/>
                </a:lnTo>
                <a:lnTo>
                  <a:pt x="0" y="62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10584040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HOME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076088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ABOUT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572506" y="830263"/>
            <a:ext cx="168679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MORE</a:t>
            </a: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B60996DD-439F-5D8E-3F6A-14ACA6CB5832}"/>
              </a:ext>
            </a:extLst>
          </p:cNvPr>
          <p:cNvSpPr/>
          <p:nvPr/>
        </p:nvSpPr>
        <p:spPr>
          <a:xfrm rot="5400000">
            <a:off x="10119610" y="720827"/>
            <a:ext cx="576700" cy="795574"/>
          </a:xfrm>
          <a:custGeom>
            <a:avLst/>
            <a:gdLst/>
            <a:ahLst/>
            <a:cxnLst/>
            <a:rect l="l" t="t" r="r" b="b"/>
            <a:pathLst>
              <a:path w="1127366" h="1486934">
                <a:moveTo>
                  <a:pt x="0" y="0"/>
                </a:moveTo>
                <a:lnTo>
                  <a:pt x="1127366" y="0"/>
                </a:lnTo>
                <a:lnTo>
                  <a:pt x="1127366" y="1486934"/>
                </a:lnTo>
                <a:lnTo>
                  <a:pt x="0" y="1486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3208355" y="-3036839"/>
            <a:ext cx="8825239" cy="8869587"/>
          </a:xfrm>
          <a:custGeom>
            <a:avLst/>
            <a:gdLst/>
            <a:ahLst/>
            <a:cxnLst/>
            <a:rect l="l" t="t" r="r" b="b"/>
            <a:pathLst>
              <a:path w="8825239" h="8869587">
                <a:moveTo>
                  <a:pt x="0" y="0"/>
                </a:moveTo>
                <a:lnTo>
                  <a:pt x="8825239" y="0"/>
                </a:lnTo>
                <a:lnTo>
                  <a:pt x="8825239" y="8869587"/>
                </a:lnTo>
                <a:lnTo>
                  <a:pt x="0" y="8869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73789">
            <a:off x="11995765" y="4450334"/>
            <a:ext cx="10230310" cy="8393117"/>
          </a:xfrm>
          <a:custGeom>
            <a:avLst/>
            <a:gdLst/>
            <a:ahLst/>
            <a:cxnLst/>
            <a:rect l="l" t="t" r="r" b="b"/>
            <a:pathLst>
              <a:path w="10230310" h="8393117">
                <a:moveTo>
                  <a:pt x="0" y="0"/>
                </a:moveTo>
                <a:lnTo>
                  <a:pt x="10230310" y="0"/>
                </a:lnTo>
                <a:lnTo>
                  <a:pt x="10230310" y="8393117"/>
                </a:lnTo>
                <a:lnTo>
                  <a:pt x="0" y="839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6141" y="3735049"/>
            <a:ext cx="17515719" cy="362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8"/>
              </a:lnSpc>
            </a:pPr>
            <a:r>
              <a:rPr lang="en-US" sz="12671" b="1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ВИ БЛАГОДАРИМЕ НА ВНИМАНИЕТО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2875" y="-2160741"/>
            <a:ext cx="7308186" cy="7612694"/>
            <a:chOff x="0" y="0"/>
            <a:chExt cx="6096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2"/>
              <a:stretch>
                <a:fillRect l="-42592" r="-4259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978786" y="1965057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6"/>
                </a:lnTo>
                <a:lnTo>
                  <a:pt x="0" y="635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59540" y="733440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0"/>
                </a:lnTo>
                <a:lnTo>
                  <a:pt x="0" y="590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82793" y="8830522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47203" y="3507552"/>
            <a:ext cx="6839705" cy="70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ШТО Е </a:t>
            </a: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 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82940" y="5297282"/>
            <a:ext cx="594399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Автоматска мрежна конфигурација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Доделува IP адреси и параметри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Работи во TCP/IP мрежи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068374" y="418793"/>
            <a:ext cx="3182770" cy="2453627"/>
          </a:xfrm>
          <a:custGeom>
            <a:avLst/>
            <a:gdLst/>
            <a:ahLst/>
            <a:cxnLst/>
            <a:rect l="l" t="t" r="r" b="b"/>
            <a:pathLst>
              <a:path w="3182770" h="2453627">
                <a:moveTo>
                  <a:pt x="0" y="0"/>
                </a:moveTo>
                <a:lnTo>
                  <a:pt x="3182770" y="0"/>
                </a:lnTo>
                <a:lnTo>
                  <a:pt x="3182770" y="2453627"/>
                </a:lnTo>
                <a:lnTo>
                  <a:pt x="0" y="2453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7715" y="3811193"/>
            <a:ext cx="4330321" cy="4510751"/>
            <a:chOff x="0" y="0"/>
            <a:chExt cx="6096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11"/>
              <a:stretch>
                <a:fillRect l="-2083" r="-2083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9608816" y="507724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3175154">
            <a:off x="11496114" y="998134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59540" y="809625"/>
            <a:ext cx="579976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01413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59540" y="8667779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1"/>
                </a:lnTo>
                <a:lnTo>
                  <a:pt x="0" y="590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44865" y="1028700"/>
            <a:ext cx="3086270" cy="5374964"/>
          </a:xfrm>
          <a:custGeom>
            <a:avLst/>
            <a:gdLst/>
            <a:ahLst/>
            <a:cxnLst/>
            <a:rect l="l" t="t" r="r" b="b"/>
            <a:pathLst>
              <a:path w="3086270" h="5374964">
                <a:moveTo>
                  <a:pt x="0" y="0"/>
                </a:moveTo>
                <a:lnTo>
                  <a:pt x="3086270" y="0"/>
                </a:lnTo>
                <a:lnTo>
                  <a:pt x="3086270" y="5374964"/>
                </a:lnTo>
                <a:lnTo>
                  <a:pt x="0" y="537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26510" y="594694"/>
            <a:ext cx="5396230" cy="1510944"/>
          </a:xfrm>
          <a:custGeom>
            <a:avLst/>
            <a:gdLst/>
            <a:ahLst/>
            <a:cxnLst/>
            <a:rect l="l" t="t" r="r" b="b"/>
            <a:pathLst>
              <a:path w="5396230" h="1510944">
                <a:moveTo>
                  <a:pt x="0" y="0"/>
                </a:moveTo>
                <a:lnTo>
                  <a:pt x="5396230" y="0"/>
                </a:lnTo>
                <a:lnTo>
                  <a:pt x="5396230" y="1510945"/>
                </a:lnTo>
                <a:lnTo>
                  <a:pt x="0" y="151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90827" y="217246"/>
            <a:ext cx="9397173" cy="6083067"/>
          </a:xfrm>
          <a:custGeom>
            <a:avLst/>
            <a:gdLst/>
            <a:ahLst/>
            <a:cxnLst/>
            <a:rect l="l" t="t" r="r" b="b"/>
            <a:pathLst>
              <a:path w="9397173" h="6083067">
                <a:moveTo>
                  <a:pt x="0" y="0"/>
                </a:moveTo>
                <a:lnTo>
                  <a:pt x="9397173" y="0"/>
                </a:lnTo>
                <a:lnTo>
                  <a:pt x="9397173" y="6083067"/>
                </a:lnTo>
                <a:lnTo>
                  <a:pt x="0" y="6083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68" r="-31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5473" y="4443909"/>
            <a:ext cx="7047267" cy="70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КЛУЧНИ </a:t>
            </a: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 КОМПОНЕНТИ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2854" y="6233638"/>
            <a:ext cx="594399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 Client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 Server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 Relay Agent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59540" y="8743965"/>
            <a:ext cx="579976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КЛУЧНИ КОМПОНЕНТИ</a:t>
            </a:r>
          </a:p>
        </p:txBody>
      </p:sp>
      <p:sp>
        <p:nvSpPr>
          <p:cNvPr id="10" name="Freeform 10"/>
          <p:cNvSpPr/>
          <p:nvPr/>
        </p:nvSpPr>
        <p:spPr>
          <a:xfrm rot="-3431382">
            <a:off x="16233102" y="8630995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9935" y="804304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16397" y="8667779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1"/>
                </a:lnTo>
                <a:lnTo>
                  <a:pt x="0" y="590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95512" y="3411412"/>
            <a:ext cx="3182770" cy="2453627"/>
          </a:xfrm>
          <a:custGeom>
            <a:avLst/>
            <a:gdLst/>
            <a:ahLst/>
            <a:cxnLst/>
            <a:rect l="l" t="t" r="r" b="b"/>
            <a:pathLst>
              <a:path w="3182770" h="2453627">
                <a:moveTo>
                  <a:pt x="0" y="0"/>
                </a:moveTo>
                <a:lnTo>
                  <a:pt x="3182771" y="0"/>
                </a:lnTo>
                <a:lnTo>
                  <a:pt x="3182771" y="2453626"/>
                </a:lnTo>
                <a:lnTo>
                  <a:pt x="0" y="2453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788833"/>
            <a:ext cx="6278186" cy="1757892"/>
          </a:xfrm>
          <a:custGeom>
            <a:avLst/>
            <a:gdLst/>
            <a:ahLst/>
            <a:cxnLst/>
            <a:rect l="l" t="t" r="r" b="b"/>
            <a:pathLst>
              <a:path w="6278186" h="1757892">
                <a:moveTo>
                  <a:pt x="0" y="0"/>
                </a:moveTo>
                <a:lnTo>
                  <a:pt x="6278186" y="0"/>
                </a:lnTo>
                <a:lnTo>
                  <a:pt x="6278186" y="1757892"/>
                </a:lnTo>
                <a:lnTo>
                  <a:pt x="0" y="1757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8828" y="2250127"/>
            <a:ext cx="7315127" cy="175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</a:pPr>
            <a:endParaRPr dirty="0"/>
          </a:p>
          <a:p>
            <a:pPr algn="ctr">
              <a:lnSpc>
                <a:spcPts val="2679"/>
              </a:lnSpc>
            </a:pPr>
            <a:endParaRPr dirty="0"/>
          </a:p>
          <a:p>
            <a:pPr algn="ctr">
              <a:lnSpc>
                <a:spcPts val="2679"/>
              </a:lnSpc>
            </a:pPr>
            <a:r>
              <a:rPr lang="en-US" sz="3000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r>
              <a:rPr lang="en-US" sz="2977" spc="-89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 ПАКЕТ СТРУКТУРА</a:t>
            </a:r>
          </a:p>
          <a:p>
            <a:pPr algn="ctr">
              <a:lnSpc>
                <a:spcPts val="2679"/>
              </a:lnSpc>
            </a:pPr>
            <a:endParaRPr lang="en-US" sz="2977" spc="-89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2679"/>
              </a:lnSpc>
            </a:pPr>
            <a:endParaRPr lang="en-US" sz="2977" spc="-89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</p:txBody>
      </p:sp>
      <p:sp>
        <p:nvSpPr>
          <p:cNvPr id="7" name="Freeform 7"/>
          <p:cNvSpPr/>
          <p:nvPr/>
        </p:nvSpPr>
        <p:spPr>
          <a:xfrm rot="-3291610">
            <a:off x="9170472" y="3250569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8" y="0"/>
                </a:lnTo>
                <a:lnTo>
                  <a:pt x="1023528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49801" y="2832549"/>
            <a:ext cx="9946116" cy="5627971"/>
          </a:xfrm>
          <a:custGeom>
            <a:avLst/>
            <a:gdLst/>
            <a:ahLst/>
            <a:cxnLst/>
            <a:rect l="l" t="t" r="r" b="b"/>
            <a:pathLst>
              <a:path w="9946116" h="5627971">
                <a:moveTo>
                  <a:pt x="0" y="0"/>
                </a:moveTo>
                <a:lnTo>
                  <a:pt x="9946115" y="0"/>
                </a:lnTo>
                <a:lnTo>
                  <a:pt x="9946115" y="5627971"/>
                </a:lnTo>
                <a:lnTo>
                  <a:pt x="0" y="56279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875" t="-402" r="-57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5807" y="3477882"/>
            <a:ext cx="594399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 header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Transaction ID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DHCP options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16397" y="8743965"/>
            <a:ext cx="579976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ПАКЕТ СТРУКТУРА</a:t>
            </a:r>
          </a:p>
        </p:txBody>
      </p:sp>
      <p:sp>
        <p:nvSpPr>
          <p:cNvPr id="11" name="Freeform 11"/>
          <p:cNvSpPr/>
          <p:nvPr/>
        </p:nvSpPr>
        <p:spPr>
          <a:xfrm rot="3175154">
            <a:off x="11838382" y="8796757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653" y="526657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16397" y="8667779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1"/>
                </a:lnTo>
                <a:lnTo>
                  <a:pt x="0" y="590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22404" y="4732557"/>
            <a:ext cx="3182770" cy="2453627"/>
          </a:xfrm>
          <a:custGeom>
            <a:avLst/>
            <a:gdLst/>
            <a:ahLst/>
            <a:cxnLst/>
            <a:rect l="l" t="t" r="r" b="b"/>
            <a:pathLst>
              <a:path w="3182770" h="2453627">
                <a:moveTo>
                  <a:pt x="0" y="0"/>
                </a:moveTo>
                <a:lnTo>
                  <a:pt x="3182771" y="0"/>
                </a:lnTo>
                <a:lnTo>
                  <a:pt x="3182771" y="2453627"/>
                </a:lnTo>
                <a:lnTo>
                  <a:pt x="0" y="2453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788833"/>
            <a:ext cx="6278186" cy="1757892"/>
          </a:xfrm>
          <a:custGeom>
            <a:avLst/>
            <a:gdLst/>
            <a:ahLst/>
            <a:cxnLst/>
            <a:rect l="l" t="t" r="r" b="b"/>
            <a:pathLst>
              <a:path w="6278186" h="1757892">
                <a:moveTo>
                  <a:pt x="0" y="0"/>
                </a:moveTo>
                <a:lnTo>
                  <a:pt x="6278186" y="0"/>
                </a:lnTo>
                <a:lnTo>
                  <a:pt x="6278186" y="1757892"/>
                </a:lnTo>
                <a:lnTo>
                  <a:pt x="0" y="1757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91610">
            <a:off x="9170472" y="3250569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8" y="0"/>
                </a:lnTo>
                <a:lnTo>
                  <a:pt x="1023528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06886" y="2173927"/>
            <a:ext cx="9881871" cy="5729103"/>
          </a:xfrm>
          <a:custGeom>
            <a:avLst/>
            <a:gdLst/>
            <a:ahLst/>
            <a:cxnLst/>
            <a:rect l="l" t="t" r="r" b="b"/>
            <a:pathLst>
              <a:path w="9881871" h="5729103">
                <a:moveTo>
                  <a:pt x="0" y="0"/>
                </a:moveTo>
                <a:lnTo>
                  <a:pt x="9881871" y="0"/>
                </a:lnTo>
                <a:lnTo>
                  <a:pt x="9881871" y="5729103"/>
                </a:lnTo>
                <a:lnTo>
                  <a:pt x="0" y="57291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43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24498" y="2269177"/>
            <a:ext cx="5506612" cy="243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</a:pPr>
            <a:endParaRPr dirty="0"/>
          </a:p>
          <a:p>
            <a:pPr algn="ctr">
              <a:lnSpc>
                <a:spcPts val="3742"/>
              </a:lnSpc>
            </a:pP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АРХИТЕКТУРА И РАБОТА НА </a:t>
            </a: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374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374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05807" y="3858882"/>
            <a:ext cx="594399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DORA процес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Lease обновување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Relay agent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75008" y="8743965"/>
            <a:ext cx="579976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АРХИТЕКТУРА</a:t>
            </a:r>
          </a:p>
        </p:txBody>
      </p:sp>
      <p:sp>
        <p:nvSpPr>
          <p:cNvPr id="11" name="Freeform 11"/>
          <p:cNvSpPr/>
          <p:nvPr/>
        </p:nvSpPr>
        <p:spPr>
          <a:xfrm rot="-8695822">
            <a:off x="16203957" y="7593960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653" y="526657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1916397" y="8667779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1"/>
                </a:lnTo>
                <a:lnTo>
                  <a:pt x="0" y="590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788833"/>
            <a:ext cx="6278186" cy="1757892"/>
          </a:xfrm>
          <a:custGeom>
            <a:avLst/>
            <a:gdLst/>
            <a:ahLst/>
            <a:cxnLst/>
            <a:rect l="l" t="t" r="r" b="b"/>
            <a:pathLst>
              <a:path w="6278186" h="1757892">
                <a:moveTo>
                  <a:pt x="0" y="0"/>
                </a:moveTo>
                <a:lnTo>
                  <a:pt x="6278186" y="0"/>
                </a:lnTo>
                <a:lnTo>
                  <a:pt x="6278186" y="1757892"/>
                </a:lnTo>
                <a:lnTo>
                  <a:pt x="0" y="175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91610">
            <a:off x="9170472" y="3250569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8" y="0"/>
                </a:lnTo>
                <a:lnTo>
                  <a:pt x="1023528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83093" y="2383196"/>
            <a:ext cx="5670155" cy="4114800"/>
          </a:xfrm>
          <a:custGeom>
            <a:avLst/>
            <a:gdLst/>
            <a:ahLst/>
            <a:cxnLst/>
            <a:rect l="l" t="t" r="r" b="b"/>
            <a:pathLst>
              <a:path w="5670155" h="4114800">
                <a:moveTo>
                  <a:pt x="0" y="0"/>
                </a:moveTo>
                <a:lnTo>
                  <a:pt x="5670155" y="0"/>
                </a:lnTo>
                <a:lnTo>
                  <a:pt x="56701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31110" y="2084375"/>
            <a:ext cx="7662379" cy="6118250"/>
          </a:xfrm>
          <a:custGeom>
            <a:avLst/>
            <a:gdLst/>
            <a:ahLst/>
            <a:cxnLst/>
            <a:rect l="l" t="t" r="r" b="b"/>
            <a:pathLst>
              <a:path w="7662379" h="6118250">
                <a:moveTo>
                  <a:pt x="0" y="0"/>
                </a:moveTo>
                <a:lnTo>
                  <a:pt x="7662379" y="0"/>
                </a:lnTo>
                <a:lnTo>
                  <a:pt x="7662379" y="6118250"/>
                </a:lnTo>
                <a:lnTo>
                  <a:pt x="0" y="6118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24498" y="2069152"/>
            <a:ext cx="5506612" cy="294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endParaRPr dirty="0"/>
          </a:p>
          <a:p>
            <a:pPr algn="ctr">
              <a:lnSpc>
                <a:spcPts val="5822"/>
              </a:lnSpc>
            </a:pP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 ВО </a:t>
            </a:r>
            <a:r>
              <a:rPr lang="en-US" sz="4158" spc="-124" dirty="0">
                <a:solidFill>
                  <a:srgbClr val="000000"/>
                </a:solidFill>
                <a:latin typeface="Consolas" panose="020B0609020204030204" pitchFamily="49" charset="0"/>
                <a:ea typeface="FB Hafif"/>
                <a:cs typeface="FB Hafif"/>
                <a:sym typeface="FB Hafif"/>
              </a:rPr>
              <a:t>IPV4</a:t>
            </a: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 И </a:t>
            </a:r>
            <a:r>
              <a:rPr lang="en-US" sz="4158" spc="-124" dirty="0">
                <a:solidFill>
                  <a:srgbClr val="000000"/>
                </a:solidFill>
                <a:latin typeface="Consolas" panose="020B0609020204030204" pitchFamily="49" charset="0"/>
                <a:ea typeface="FB Hafif"/>
                <a:cs typeface="FB Hafif"/>
                <a:sym typeface="FB Hafif"/>
              </a:rPr>
              <a:t>IPV</a:t>
            </a: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6</a:t>
            </a:r>
          </a:p>
          <a:p>
            <a:pPr algn="ctr">
              <a:lnSpc>
                <a:spcPts val="582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582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05807" y="3858882"/>
            <a:ext cx="5943994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IPv4 → DHCP е задолжителен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IPv6 → SLAAC + DHCPv6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Multicast наместо broadcast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16397" y="8790637"/>
            <a:ext cx="57997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IPv4 vs IPv6</a:t>
            </a:r>
          </a:p>
        </p:txBody>
      </p:sp>
      <p:sp>
        <p:nvSpPr>
          <p:cNvPr id="11" name="Freeform 11"/>
          <p:cNvSpPr/>
          <p:nvPr/>
        </p:nvSpPr>
        <p:spPr>
          <a:xfrm rot="3175154">
            <a:off x="12003722" y="8969005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5"/>
                </a:lnTo>
                <a:lnTo>
                  <a:pt x="0" y="1349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5624" y="2901413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2" y="0"/>
                </a:lnTo>
                <a:lnTo>
                  <a:pt x="7752302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19407" y="2251735"/>
            <a:ext cx="3086270" cy="5374964"/>
          </a:xfrm>
          <a:custGeom>
            <a:avLst/>
            <a:gdLst/>
            <a:ahLst/>
            <a:cxnLst/>
            <a:rect l="l" t="t" r="r" b="b"/>
            <a:pathLst>
              <a:path w="3086270" h="5374964">
                <a:moveTo>
                  <a:pt x="0" y="0"/>
                </a:moveTo>
                <a:lnTo>
                  <a:pt x="3086270" y="0"/>
                </a:lnTo>
                <a:lnTo>
                  <a:pt x="3086270" y="5374964"/>
                </a:lnTo>
                <a:lnTo>
                  <a:pt x="0" y="5374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62783" y="733440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59" y="0"/>
                </a:lnTo>
                <a:lnTo>
                  <a:pt x="5799759" y="590520"/>
                </a:lnTo>
                <a:lnTo>
                  <a:pt x="0" y="590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483768" y="4157979"/>
            <a:ext cx="5406505" cy="5631776"/>
            <a:chOff x="0" y="0"/>
            <a:chExt cx="6096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8"/>
              <a:stretch>
                <a:fillRect l="-2083" r="-20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650659" y="-319092"/>
            <a:ext cx="2870143" cy="2989732"/>
            <a:chOff x="0" y="0"/>
            <a:chExt cx="6096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9"/>
              <a:stretch>
                <a:fillRect l="-48970" t="-38176" r="-12453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383333" y="1028700"/>
            <a:ext cx="4676238" cy="5945166"/>
          </a:xfrm>
          <a:custGeom>
            <a:avLst/>
            <a:gdLst/>
            <a:ahLst/>
            <a:cxnLst/>
            <a:rect l="l" t="t" r="r" b="b"/>
            <a:pathLst>
              <a:path w="4676238" h="5945166">
                <a:moveTo>
                  <a:pt x="0" y="0"/>
                </a:moveTo>
                <a:lnTo>
                  <a:pt x="4676237" y="0"/>
                </a:lnTo>
                <a:lnTo>
                  <a:pt x="4676237" y="5945166"/>
                </a:lnTo>
                <a:lnTo>
                  <a:pt x="0" y="5945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569994">
            <a:off x="15363136" y="745256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7" y="0"/>
                </a:lnTo>
                <a:lnTo>
                  <a:pt x="1023527" y="1349975"/>
                </a:lnTo>
                <a:lnTo>
                  <a:pt x="0" y="1349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21922" y="4354068"/>
            <a:ext cx="6839705" cy="294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endParaRPr dirty="0"/>
          </a:p>
          <a:p>
            <a:pPr algn="ctr">
              <a:lnSpc>
                <a:spcPts val="5822"/>
              </a:lnSpc>
            </a:pP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ПРЕДНОСТИ НА </a:t>
            </a: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582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  <a:p>
            <a:pPr algn="ctr">
              <a:lnSpc>
                <a:spcPts val="5822"/>
              </a:lnSpc>
            </a:pP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69778" y="5843093"/>
            <a:ext cx="594399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endParaRPr/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Помали трошоци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Помалку грешки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Централизирано управување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Скалабилност</a:t>
            </a: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just"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62783" y="856298"/>
            <a:ext cx="579976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i="1">
                <a:solidFill>
                  <a:srgbClr val="000000"/>
                </a:solidFill>
                <a:latin typeface="Anantason UltraExpanded Bold Italics"/>
                <a:ea typeface="Anantason UltraExpanded Bold Italics"/>
                <a:cs typeface="Anantason UltraExpanded Bold Italics"/>
                <a:sym typeface="Anantason UltraExpanded Bold Italics"/>
              </a:rPr>
              <a:t>ПРЕДНОСТИ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2875" y="-2160741"/>
            <a:ext cx="7308186" cy="7612694"/>
            <a:chOff x="0" y="0"/>
            <a:chExt cx="6096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2"/>
              <a:stretch>
                <a:fillRect l="-42592" r="-4259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978786" y="1965057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6"/>
                </a:lnTo>
                <a:lnTo>
                  <a:pt x="0" y="6356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59540" y="733440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0"/>
                </a:lnTo>
                <a:lnTo>
                  <a:pt x="0" y="590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82793" y="8830522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47203" y="3507552"/>
            <a:ext cx="6839705" cy="70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4158" spc="-124" dirty="0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РАНЛИВОСТ НА </a:t>
            </a:r>
            <a:r>
              <a:rPr lang="en-US" sz="4158" spc="-124" dirty="0">
                <a:solidFill>
                  <a:srgbClr val="000000"/>
                </a:solidFill>
                <a:latin typeface="Leelawadee UI" panose="020B0502040204020203" pitchFamily="34" charset="-34"/>
                <a:ea typeface="FB Hafif"/>
                <a:cs typeface="Leelawadee UI" panose="020B0502040204020203" pitchFamily="34" charset="-34"/>
                <a:sym typeface="FB Hafif"/>
              </a:rPr>
              <a:t>DHCP</a:t>
            </a:r>
            <a:endParaRPr lang="en-US" sz="4158" spc="-124" dirty="0">
              <a:solidFill>
                <a:srgbClr val="000000"/>
              </a:solidFill>
              <a:latin typeface="FB Hafif"/>
              <a:ea typeface="FB Hafif"/>
              <a:cs typeface="FB Hafif"/>
              <a:sym typeface="FB Haf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26293" y="5299704"/>
            <a:ext cx="6187817" cy="15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513" lvl="1" indent="-224757" algn="just">
              <a:lnSpc>
                <a:spcPts val="3123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НЕДОСТАТОЦИ НА АВТЕНТИФИКАЦИЈА</a:t>
            </a:r>
          </a:p>
          <a:p>
            <a:pPr marL="449513" lvl="1" indent="-224757" algn="just">
              <a:lnSpc>
                <a:spcPts val="3123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МАНИПУЛАЦИЈА НА ПАКЕТИ</a:t>
            </a:r>
          </a:p>
          <a:p>
            <a:pPr marL="449513" lvl="1" indent="-224757" algn="just">
              <a:lnSpc>
                <a:spcPts val="3123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BROADCAST РАНЛИВОСТ</a:t>
            </a:r>
          </a:p>
          <a:p>
            <a:pPr marL="449513" lvl="1" indent="-224757" algn="just">
              <a:lnSpc>
                <a:spcPts val="3123"/>
              </a:lnSpc>
              <a:buFont typeface="Arial"/>
              <a:buChar char="•"/>
            </a:pPr>
            <a:r>
              <a:rPr lang="en-US" sz="208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РАНЛИВОСТ НА НИВО 2</a:t>
            </a:r>
          </a:p>
        </p:txBody>
      </p:sp>
      <p:sp>
        <p:nvSpPr>
          <p:cNvPr id="9" name="Freeform 9"/>
          <p:cNvSpPr/>
          <p:nvPr/>
        </p:nvSpPr>
        <p:spPr>
          <a:xfrm>
            <a:off x="-1068374" y="418793"/>
            <a:ext cx="3182770" cy="2453627"/>
          </a:xfrm>
          <a:custGeom>
            <a:avLst/>
            <a:gdLst/>
            <a:ahLst/>
            <a:cxnLst/>
            <a:rect l="l" t="t" r="r" b="b"/>
            <a:pathLst>
              <a:path w="3182770" h="2453627">
                <a:moveTo>
                  <a:pt x="0" y="0"/>
                </a:moveTo>
                <a:lnTo>
                  <a:pt x="3182770" y="0"/>
                </a:lnTo>
                <a:lnTo>
                  <a:pt x="3182770" y="2453627"/>
                </a:lnTo>
                <a:lnTo>
                  <a:pt x="0" y="24536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7715" y="3811193"/>
            <a:ext cx="4330321" cy="4510751"/>
            <a:chOff x="0" y="0"/>
            <a:chExt cx="6096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11"/>
              <a:stretch>
                <a:fillRect l="-2083" r="-208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3291610">
            <a:off x="15372794" y="648973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8" y="0"/>
                </a:lnTo>
                <a:lnTo>
                  <a:pt x="1023528" y="1349975"/>
                </a:lnTo>
                <a:lnTo>
                  <a:pt x="0" y="1349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460236" y="666765"/>
            <a:ext cx="579976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DHCP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93670" y="809625"/>
            <a:ext cx="153150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РАНЛИВОСТ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2901413"/>
            <a:ext cx="7752301" cy="6356887"/>
          </a:xfrm>
          <a:custGeom>
            <a:avLst/>
            <a:gdLst/>
            <a:ahLst/>
            <a:cxnLst/>
            <a:rect l="l" t="t" r="r" b="b"/>
            <a:pathLst>
              <a:path w="7752301" h="6356887">
                <a:moveTo>
                  <a:pt x="0" y="0"/>
                </a:moveTo>
                <a:lnTo>
                  <a:pt x="7752301" y="0"/>
                </a:lnTo>
                <a:lnTo>
                  <a:pt x="7752301" y="6356887"/>
                </a:lnTo>
                <a:lnTo>
                  <a:pt x="0" y="6356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8298" y="4406882"/>
            <a:ext cx="6839705" cy="73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4158" spc="-124">
                <a:solidFill>
                  <a:srgbClr val="000000"/>
                </a:solidFill>
                <a:latin typeface="FB Hafif"/>
                <a:ea typeface="FB Hafif"/>
                <a:cs typeface="FB Hafif"/>
                <a:sym typeface="FB Hafif"/>
              </a:rPr>
              <a:t>НАПАДИ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2854" y="5852638"/>
            <a:ext cx="594399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DHCP НАПАДИ СО ГЛАДУВАЊЕ (STARVATION) 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НАПАДИ СО НЕЧЕСЕН DHCP СЕРВЕР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DHCP ЛАЖИРАЊЕ (SPOFFING) 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DNS КИДНАПИРАЊЕ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ПРЕНАСОЧУВАЊЕ НА ПОРТАЛ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ЗАРОБУВАЊЕ НА СООБРАЌАЈОТ</a:t>
            </a:r>
          </a:p>
          <a:p>
            <a:pPr algn="just">
              <a:lnSpc>
                <a:spcPts val="3000"/>
              </a:lnSpc>
            </a:pPr>
            <a:endParaRPr lang="en-US" sz="2000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804199" y="-1587917"/>
            <a:ext cx="9015205" cy="9390838"/>
            <a:chOff x="0" y="0"/>
            <a:chExt cx="6096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4"/>
              <a:stretch>
                <a:fillRect l="-49777" r="-4816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459540" y="8667779"/>
            <a:ext cx="5799760" cy="590521"/>
          </a:xfrm>
          <a:custGeom>
            <a:avLst/>
            <a:gdLst/>
            <a:ahLst/>
            <a:cxnLst/>
            <a:rect l="l" t="t" r="r" b="b"/>
            <a:pathLst>
              <a:path w="5799760" h="590521">
                <a:moveTo>
                  <a:pt x="0" y="0"/>
                </a:moveTo>
                <a:lnTo>
                  <a:pt x="5799760" y="0"/>
                </a:lnTo>
                <a:lnTo>
                  <a:pt x="5799760" y="590521"/>
                </a:lnTo>
                <a:lnTo>
                  <a:pt x="0" y="59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4865" y="1028700"/>
            <a:ext cx="3086270" cy="5374964"/>
          </a:xfrm>
          <a:custGeom>
            <a:avLst/>
            <a:gdLst/>
            <a:ahLst/>
            <a:cxnLst/>
            <a:rect l="l" t="t" r="r" b="b"/>
            <a:pathLst>
              <a:path w="3086270" h="5374964">
                <a:moveTo>
                  <a:pt x="0" y="0"/>
                </a:moveTo>
                <a:lnTo>
                  <a:pt x="3086270" y="0"/>
                </a:lnTo>
                <a:lnTo>
                  <a:pt x="3086270" y="5374964"/>
                </a:lnTo>
                <a:lnTo>
                  <a:pt x="0" y="5374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02342" y="594694"/>
            <a:ext cx="5396230" cy="1510944"/>
          </a:xfrm>
          <a:custGeom>
            <a:avLst/>
            <a:gdLst/>
            <a:ahLst/>
            <a:cxnLst/>
            <a:rect l="l" t="t" r="r" b="b"/>
            <a:pathLst>
              <a:path w="5396230" h="1510944">
                <a:moveTo>
                  <a:pt x="0" y="0"/>
                </a:moveTo>
                <a:lnTo>
                  <a:pt x="5396230" y="0"/>
                </a:lnTo>
                <a:lnTo>
                  <a:pt x="5396230" y="1510945"/>
                </a:lnTo>
                <a:lnTo>
                  <a:pt x="0" y="15109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360649" y="3716182"/>
            <a:ext cx="4197783" cy="4372690"/>
            <a:chOff x="0" y="0"/>
            <a:chExt cx="6096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96000" cy="6350000"/>
            </a:xfrm>
            <a:custGeom>
              <a:avLst/>
              <a:gdLst/>
              <a:ahLst/>
              <a:cxnLst/>
              <a:rect l="l" t="t" r="r" b="b"/>
              <a:pathLst>
                <a:path w="6096000" h="6350000">
                  <a:moveTo>
                    <a:pt x="5969000" y="635000"/>
                  </a:moveTo>
                  <a:cubicBezTo>
                    <a:pt x="5969000" y="571500"/>
                    <a:pt x="5969000" y="444500"/>
                    <a:pt x="5969000" y="381000"/>
                  </a:cubicBezTo>
                  <a:lnTo>
                    <a:pt x="5842000" y="381000"/>
                  </a:lnTo>
                  <a:lnTo>
                    <a:pt x="5842000" y="254000"/>
                  </a:lnTo>
                  <a:lnTo>
                    <a:pt x="5715000" y="254000"/>
                  </a:lnTo>
                  <a:lnTo>
                    <a:pt x="5715000" y="127000"/>
                  </a:lnTo>
                  <a:cubicBezTo>
                    <a:pt x="5651500" y="127000"/>
                    <a:pt x="5524500" y="127000"/>
                    <a:pt x="5461000" y="127000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27000"/>
                  </a:lnTo>
                  <a:cubicBezTo>
                    <a:pt x="571500" y="127000"/>
                    <a:pt x="444500" y="127000"/>
                    <a:pt x="381000" y="127000"/>
                  </a:cubicBezTo>
                  <a:lnTo>
                    <a:pt x="381000" y="254000"/>
                  </a:lnTo>
                  <a:lnTo>
                    <a:pt x="254000" y="254000"/>
                  </a:lnTo>
                  <a:lnTo>
                    <a:pt x="254000" y="381000"/>
                  </a:lnTo>
                  <a:lnTo>
                    <a:pt x="127000" y="381000"/>
                  </a:lnTo>
                  <a:cubicBezTo>
                    <a:pt x="127000" y="444500"/>
                    <a:pt x="127000" y="571500"/>
                    <a:pt x="127000" y="635000"/>
                  </a:cubicBezTo>
                  <a:lnTo>
                    <a:pt x="0" y="635000"/>
                  </a:lnTo>
                  <a:cubicBezTo>
                    <a:pt x="0" y="2327910"/>
                    <a:pt x="0" y="4022090"/>
                    <a:pt x="0" y="5715000"/>
                  </a:cubicBezTo>
                  <a:lnTo>
                    <a:pt x="127000" y="5715000"/>
                  </a:lnTo>
                  <a:cubicBezTo>
                    <a:pt x="127000" y="5778500"/>
                    <a:pt x="127000" y="5905500"/>
                    <a:pt x="127000" y="5969000"/>
                  </a:cubicBezTo>
                  <a:lnTo>
                    <a:pt x="254000" y="5969000"/>
                  </a:lnTo>
                  <a:lnTo>
                    <a:pt x="254000" y="6096000"/>
                  </a:lnTo>
                  <a:lnTo>
                    <a:pt x="381000" y="6096000"/>
                  </a:lnTo>
                  <a:lnTo>
                    <a:pt x="381000" y="6223000"/>
                  </a:lnTo>
                  <a:cubicBezTo>
                    <a:pt x="444500" y="6223000"/>
                    <a:pt x="571500" y="6223000"/>
                    <a:pt x="635000" y="6223000"/>
                  </a:cubicBezTo>
                  <a:lnTo>
                    <a:pt x="635000" y="6350000"/>
                  </a:lnTo>
                  <a:cubicBezTo>
                    <a:pt x="2242820" y="6350000"/>
                    <a:pt x="3853180" y="6350000"/>
                    <a:pt x="5461000" y="6350000"/>
                  </a:cubicBezTo>
                  <a:lnTo>
                    <a:pt x="5461000" y="6223000"/>
                  </a:lnTo>
                  <a:cubicBezTo>
                    <a:pt x="5524500" y="6223000"/>
                    <a:pt x="5651500" y="6223000"/>
                    <a:pt x="5715000" y="6223000"/>
                  </a:cubicBezTo>
                  <a:lnTo>
                    <a:pt x="5715000" y="6096000"/>
                  </a:lnTo>
                  <a:lnTo>
                    <a:pt x="5842000" y="6096000"/>
                  </a:lnTo>
                  <a:lnTo>
                    <a:pt x="5842000" y="5969000"/>
                  </a:lnTo>
                  <a:lnTo>
                    <a:pt x="5969000" y="5969000"/>
                  </a:lnTo>
                  <a:cubicBezTo>
                    <a:pt x="5969000" y="5905500"/>
                    <a:pt x="5969000" y="5778500"/>
                    <a:pt x="5969000" y="5715000"/>
                  </a:cubicBezTo>
                  <a:lnTo>
                    <a:pt x="6096000" y="5715000"/>
                  </a:lnTo>
                  <a:cubicBezTo>
                    <a:pt x="6096000" y="4022090"/>
                    <a:pt x="6096000" y="2327910"/>
                    <a:pt x="6096000" y="635000"/>
                  </a:cubicBezTo>
                  <a:lnTo>
                    <a:pt x="5969000" y="635000"/>
                  </a:lnTo>
                  <a:close/>
                </a:path>
              </a:pathLst>
            </a:custGeom>
            <a:blipFill>
              <a:blip r:embed="rId11"/>
              <a:stretch>
                <a:fillRect t="-8625" b="-8625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10727688">
            <a:off x="12026816" y="7601291"/>
            <a:ext cx="1023527" cy="1349976"/>
          </a:xfrm>
          <a:custGeom>
            <a:avLst/>
            <a:gdLst/>
            <a:ahLst/>
            <a:cxnLst/>
            <a:rect l="l" t="t" r="r" b="b"/>
            <a:pathLst>
              <a:path w="1023527" h="1349976">
                <a:moveTo>
                  <a:pt x="0" y="0"/>
                </a:moveTo>
                <a:lnTo>
                  <a:pt x="1023528" y="0"/>
                </a:lnTo>
                <a:lnTo>
                  <a:pt x="1023528" y="1349976"/>
                </a:lnTo>
                <a:lnTo>
                  <a:pt x="0" y="13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92000" y="3228865"/>
            <a:ext cx="775230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10101"/>
                </a:solidFill>
                <a:latin typeface="Questrial"/>
                <a:ea typeface="Questrial"/>
                <a:cs typeface="Questrial"/>
                <a:sym typeface="Questrial"/>
              </a:rPr>
              <a:t>НАПАДИ КОН DHCP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5590" y="8743965"/>
            <a:ext cx="775230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10101"/>
                </a:solidFill>
                <a:latin typeface="Questrial"/>
                <a:ea typeface="Questrial"/>
                <a:cs typeface="Questrial"/>
                <a:sym typeface="Questrial"/>
              </a:rPr>
              <a:t>НАПАДИ КОН DHCP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338</Words>
  <Application>Microsoft Office PowerPoint</Application>
  <PresentationFormat>Custom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Leelawadee UI</vt:lpstr>
      <vt:lpstr>Ubuntu Bold</vt:lpstr>
      <vt:lpstr>Anantason UltraExpanded Bold</vt:lpstr>
      <vt:lpstr>Consolas</vt:lpstr>
      <vt:lpstr>Questrial</vt:lpstr>
      <vt:lpstr>Anantason UltraExpanded Bold Italics</vt:lpstr>
      <vt:lpstr>Pattanakarn Bold</vt:lpstr>
      <vt:lpstr>FB Hafif</vt:lpstr>
      <vt:lpstr>Anantason UltraExpanded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 Your Digital Assets</dc:title>
  <cp:lastModifiedBy>Angela Nastovska</cp:lastModifiedBy>
  <cp:revision>3</cp:revision>
  <dcterms:created xsi:type="dcterms:W3CDTF">2006-08-16T00:00:00Z</dcterms:created>
  <dcterms:modified xsi:type="dcterms:W3CDTF">2025-12-23T00:21:50Z</dcterms:modified>
  <dc:identifier>DAG8LrTcNZs</dc:identifier>
</cp:coreProperties>
</file>